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1"/>
  </p:sldMasterIdLst>
  <p:notesMasterIdLst>
    <p:notesMasterId r:id="rId25"/>
  </p:notesMasterIdLst>
  <p:sldIdLst>
    <p:sldId id="256" r:id="rId2"/>
    <p:sldId id="270" r:id="rId3"/>
    <p:sldId id="267" r:id="rId4"/>
    <p:sldId id="277" r:id="rId5"/>
    <p:sldId id="259" r:id="rId6"/>
    <p:sldId id="271" r:id="rId7"/>
    <p:sldId id="294" r:id="rId8"/>
    <p:sldId id="273" r:id="rId9"/>
    <p:sldId id="278" r:id="rId10"/>
    <p:sldId id="272" r:id="rId11"/>
    <p:sldId id="283" r:id="rId12"/>
    <p:sldId id="279" r:id="rId13"/>
    <p:sldId id="284" r:id="rId14"/>
    <p:sldId id="282" r:id="rId15"/>
    <p:sldId id="285" r:id="rId16"/>
    <p:sldId id="286" r:id="rId17"/>
    <p:sldId id="287" r:id="rId18"/>
    <p:sldId id="288" r:id="rId19"/>
    <p:sldId id="289" r:id="rId20"/>
    <p:sldId id="292" r:id="rId21"/>
    <p:sldId id="293" r:id="rId22"/>
    <p:sldId id="291" r:id="rId23"/>
    <p:sldId id="266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дежда" initials="Н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7" d="100"/>
          <a:sy n="77" d="100"/>
        </p:scale>
        <p:origin x="-117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DEAC-C2BD-4298-9F80-594ABE8AA23D}" type="datetimeFigureOut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CB7A7-592F-4356-942F-DC5D7A308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62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8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B87133-57A8-4398-BC2F-A0D082894513}" type="slidenum">
              <a:rPr lang="en-US" altLang="ru-RU"/>
              <a:pPr/>
              <a:t>20</a:t>
            </a:fld>
            <a:endParaRPr lang="en-US" alt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ru-RU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B14AF-D76D-490F-BD32-EC6522A2A565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992E-354A-4154-A791-82BD39A07D11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3516-041F-4CC7-9A42-F28A3132E9A2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57582-26C2-4143-9C44-D0D78E356BFB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F4A19-3A96-49AC-AC11-BADCAF7BB3D6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D3214-E09C-4A53-BE2A-6859CC393A72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E90EC-D216-401A-8D32-FBB2327012F8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A6881-CC77-414E-9AF1-3871A5C23151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E0BA3-5A7C-4C2C-9DD1-1D3A620B9E02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78C29-7510-4F7A-9498-778AE7AB0930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2C28-FFD9-4B7D-8C1F-29340F0CD92D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2ECFD22-71D0-4CBA-9E12-F8533BE08871}" type="datetime1">
              <a:rPr lang="ru-RU" smtClean="0"/>
              <a:pPr/>
              <a:t>23.05.2022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B1B84AB-6190-4DA5-96C5-22410CB6E1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med"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785926"/>
            <a:ext cx="7527780" cy="4739418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2C0FDB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Georgia" pitchFamily="18" charset="0"/>
              </a:rPr>
              <a:t>Краткая презентация основной образовательной программы дошкольного </a:t>
            </a:r>
            <a:r>
              <a:rPr lang="ru-RU" sz="3600" b="1" dirty="0" smtClean="0">
                <a:solidFill>
                  <a:schemeClr val="tx1"/>
                </a:solidFill>
                <a:latin typeface="Georgia" pitchFamily="18" charset="0"/>
              </a:rPr>
              <a:t>образования (ООП ДОУ)</a:t>
            </a: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.Казань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323528" y="571480"/>
            <a:ext cx="8606190" cy="1428760"/>
          </a:xfrm>
          <a:prstGeom prst="horizontalScroll">
            <a:avLst>
              <a:gd name="adj" fmla="val 12500"/>
            </a:avLst>
          </a:prstGeom>
          <a:solidFill>
            <a:srgbClr val="FFFFFF">
              <a:alpha val="0"/>
            </a:srgbClr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tx2"/>
                </a:solidFill>
                <a:latin typeface="Georgia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</a:t>
            </a:r>
            <a:r>
              <a:rPr lang="ru-RU" sz="2000" b="1" dirty="0" smtClean="0">
                <a:solidFill>
                  <a:schemeClr val="tx2"/>
                </a:solidFill>
                <a:latin typeface="Georgia" pitchFamily="18" charset="0"/>
                <a:cs typeface="Times New Roman" pitchFamily="18" charset="0"/>
              </a:rPr>
              <a:t>«Детский сад №155 компенсирующего вида»</a:t>
            </a:r>
            <a:endParaRPr lang="ru-RU" sz="2000" b="1" dirty="0" smtClean="0">
              <a:solidFill>
                <a:schemeClr val="tx2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587127" y="440093"/>
            <a:ext cx="4069704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>
              <a:tabLst>
                <a:tab pos="3819525" algn="l"/>
              </a:tabLst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819525" algn="l"/>
              </a:tabLst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55" y="2079486"/>
            <a:ext cx="20669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42844" y="1142984"/>
            <a:ext cx="8572560" cy="57150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 Проявляет отрицательное отношение к грубости, жадности.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 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 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 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Проявляет интерес к окружающему миру природы, с интересом участвует в сезонных наблюдениях.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 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 Проявляет интерес к продуктивной деятельности (рисование, лепка, конструирование, аппликация). </a:t>
            </a:r>
          </a:p>
          <a:p>
            <a:pPr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</a:rPr>
              <a:t>У ребенка развита крупная моторика, он стремится осваивать раз- личные виды движений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chemeClr val="tx1"/>
                </a:solidFill>
              </a:rPr>
              <a:t>       (бег, лазанье, перешагивание и пр.). С интересом участвует в подвижных играх с простым 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chemeClr val="tx1"/>
                </a:solidFill>
              </a:rPr>
              <a:t>       содержанием, несложными движениями. </a:t>
            </a:r>
          </a:p>
          <a:p>
            <a:pPr algn="just">
              <a:spcBef>
                <a:spcPts val="0"/>
              </a:spcBef>
            </a:pPr>
            <a:endParaRPr lang="ru-RU" sz="1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28596" y="142852"/>
            <a:ext cx="7972452" cy="142876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</a:rPr>
              <a:t>Целевые ориентиры образования в младенческом и раннем возрасте: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43834" y="142852"/>
            <a:ext cx="1000132" cy="959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176422" cy="5040560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Способен сотрудничать и выполнять как лидерские, так и исполнительские функции в совместной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</a:t>
            </a:r>
            <a:r>
              <a:rPr lang="ru-RU" sz="1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эмпатию</a:t>
            </a: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отношению к другим людям, готовность прийти на помощь тем, кто в этом нуждается.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умение слышать других и стремление быть понятым другими.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</a:p>
          <a:p>
            <a:pPr lvl="0" algn="just">
              <a:spcBef>
                <a:spcPts val="0"/>
              </a:spcBef>
              <a:buNone/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складываются предпосылки грамотности.</a:t>
            </a:r>
          </a:p>
          <a:p>
            <a:pPr lvl="0" algn="just">
              <a:spcBef>
                <a:spcPts val="0"/>
              </a:spcBef>
            </a:pPr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>
              <a:spcBef>
                <a:spcPts val="0"/>
              </a:spcBef>
            </a:pPr>
            <a:endParaRPr lang="ru-RU" sz="9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Целевые ориентиры </a:t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этапе завершения дошкольного образования: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500042"/>
            <a:ext cx="8072494" cy="6143668"/>
          </a:xfrm>
        </p:spPr>
        <p:txBody>
          <a:bodyPr>
            <a:normAutofit fontScale="55000" lnSpcReduction="20000"/>
          </a:bodyPr>
          <a:lstStyle/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ответственность за начатое дело.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уважение к жизни (в различных ее формах) и заботу об окружающей среде.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первичные представления о себе, семье, традиционных семейных ценностях, включая традиционные </a:t>
            </a:r>
            <a:r>
              <a:rPr lang="ru-RU" sz="27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гендерные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ориентации, проявляет уважение к своему и противоположному полу.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</a:p>
          <a:p>
            <a:pPr lvl="0" algn="just">
              <a:spcBef>
                <a:spcPts val="0"/>
              </a:spcBef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начальные представления о здоровом образе жизни. Воспринимает здоровый образ жизни как ценность.</a:t>
            </a:r>
          </a:p>
          <a:p>
            <a:pPr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3966"/>
          </a:xfrm>
        </p:spPr>
        <p:txBody>
          <a:bodyPr>
            <a:normAutofit fontScale="90000"/>
          </a:bodyPr>
          <a:lstStyle/>
          <a:p>
            <a:pPr algn="ctr"/>
            <a:endParaRPr lang="ru-RU" sz="20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072494" cy="5402406"/>
          </a:xfrm>
        </p:spPr>
        <p:txBody>
          <a:bodyPr>
            <a:normAutofit/>
          </a:bodyPr>
          <a:lstStyle/>
          <a:p>
            <a:pPr algn="just"/>
            <a:r>
              <a:rPr lang="ru-RU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 </a:t>
            </a: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общее содержание Программы, обеспечивающее полноценное развитие личности детей.</a:t>
            </a:r>
          </a:p>
          <a:p>
            <a:pPr algn="just"/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него входит: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описание вариативных форм, способов, методов и средств реализации программы;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описание образовательной деятельности по профессиональной коррекции нарушений развития детей;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особенности взаимодействия педагогического коллектива с семьями воспитанников;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взаимодействие с социальными институтами детства;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вариативная часть программы.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0099"/>
                </a:solidFill>
              </a:rPr>
              <a:t>Образовательные области, обеспечивающие разностороннее развитие детей по ФГОС ДО:</a:t>
            </a:r>
            <a:endParaRPr lang="ru-RU" sz="2800" b="1" dirty="0">
              <a:solidFill>
                <a:srgbClr val="000099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843213" y="1844675"/>
            <a:ext cx="3384550" cy="719138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Физическое развитие</a:t>
            </a: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5000628" y="4786322"/>
            <a:ext cx="2714644" cy="12239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Художественно-</a:t>
            </a:r>
          </a:p>
          <a:p>
            <a:pPr algn="ctr"/>
            <a:r>
              <a:rPr lang="ru-RU" sz="2400" b="1" dirty="0"/>
              <a:t>эстетическое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5143504" y="3071810"/>
            <a:ext cx="3446469" cy="121444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/>
              <a:t> </a:t>
            </a:r>
            <a:r>
              <a:rPr lang="ru-RU" sz="2400" b="1" dirty="0"/>
              <a:t>Познавательное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1857356" y="4714884"/>
            <a:ext cx="2592388" cy="128588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Речевое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3071810"/>
            <a:ext cx="3357586" cy="122079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Социально-</a:t>
            </a:r>
          </a:p>
          <a:p>
            <a:pPr algn="ctr"/>
            <a:r>
              <a:rPr lang="ru-RU" sz="2400" b="1" dirty="0"/>
              <a:t>коммуникативное </a:t>
            </a:r>
          </a:p>
          <a:p>
            <a:pPr algn="ctr"/>
            <a:r>
              <a:rPr lang="ru-RU" sz="2400" b="1" dirty="0"/>
              <a:t>развитие</a:t>
            </a:r>
          </a:p>
        </p:txBody>
      </p:sp>
      <p:cxnSp>
        <p:nvCxnSpPr>
          <p:cNvPr id="24588" name="AutoShape 12"/>
          <p:cNvCxnSpPr>
            <a:cxnSpLocks noChangeShapeType="1"/>
            <a:stCxn id="24580" idx="1"/>
            <a:endCxn id="24587" idx="0"/>
          </p:cNvCxnSpPr>
          <p:nvPr/>
        </p:nvCxnSpPr>
        <p:spPr bwMode="auto">
          <a:xfrm rot="10800000" flipV="1">
            <a:off x="1964513" y="2204244"/>
            <a:ext cx="878700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0" name="AutoShape 14"/>
          <p:cNvCxnSpPr>
            <a:cxnSpLocks noChangeShapeType="1"/>
            <a:stCxn id="24580" idx="2"/>
            <a:endCxn id="24580" idx="2"/>
          </p:cNvCxnSpPr>
          <p:nvPr/>
        </p:nvCxnSpPr>
        <p:spPr bwMode="auto">
          <a:xfrm>
            <a:off x="4535488" y="256381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2" name="AutoShape 16"/>
          <p:cNvCxnSpPr>
            <a:cxnSpLocks noChangeShapeType="1"/>
            <a:stCxn id="24580" idx="3"/>
            <a:endCxn id="24585" idx="0"/>
          </p:cNvCxnSpPr>
          <p:nvPr/>
        </p:nvCxnSpPr>
        <p:spPr bwMode="auto">
          <a:xfrm>
            <a:off x="6227763" y="2204244"/>
            <a:ext cx="638976" cy="8675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3" name="AutoShape 17"/>
          <p:cNvCxnSpPr>
            <a:cxnSpLocks noChangeShapeType="1"/>
          </p:cNvCxnSpPr>
          <p:nvPr/>
        </p:nvCxnSpPr>
        <p:spPr bwMode="auto">
          <a:xfrm rot="16200000" flipH="1">
            <a:off x="2035951" y="4321975"/>
            <a:ext cx="428628" cy="35719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4" name="AutoShape 18"/>
          <p:cNvCxnSpPr>
            <a:cxnSpLocks noChangeShapeType="1"/>
            <a:endCxn id="24584" idx="1"/>
          </p:cNvCxnSpPr>
          <p:nvPr/>
        </p:nvCxnSpPr>
        <p:spPr bwMode="auto">
          <a:xfrm>
            <a:off x="4429124" y="5286388"/>
            <a:ext cx="571504" cy="11191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24595" name="AutoShape 19"/>
          <p:cNvCxnSpPr>
            <a:cxnSpLocks noChangeShapeType="1"/>
          </p:cNvCxnSpPr>
          <p:nvPr/>
        </p:nvCxnSpPr>
        <p:spPr bwMode="auto">
          <a:xfrm flipV="1">
            <a:off x="6858016" y="4286256"/>
            <a:ext cx="571504" cy="500066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286808" cy="54292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физического развития: 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Оздоровительные: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</a:p>
          <a:p>
            <a:pPr algn="just"/>
            <a:r>
              <a:rPr lang="ru-RU" sz="25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</a:p>
          <a:p>
            <a:pPr algn="just"/>
            <a:r>
              <a:rPr lang="ru-RU" sz="25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физическому развитию детей в дошкольном учреждении:</a:t>
            </a:r>
            <a:endParaRPr lang="ru-RU" sz="2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в двигательной активности, способствующей развитию крупной и мелкой моторики обеих рук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начальных представлений о некоторых видах спорта; овладение подвижными играми с правилами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целенаправленности и </a:t>
            </a:r>
            <a:r>
              <a:rPr lang="ru-RU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</a:t>
            </a:r>
          </a:p>
          <a:p>
            <a:pPr algn="just"/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ценностей здорового образа жизни; овладение его элементарными нормами и правилами 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(в питании, двигательном режиме, закаливании, при формировании полезных привычек и др.)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72560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«ФИЗИЧЕСКОЕ РАЗВИТИЕ»:</a:t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Documents and Settings\Администратор\Рабочий стол\материалы из интернета\разное\анимашки\п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142852"/>
            <a:ext cx="762000" cy="12287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7901014" cy="504521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позитивная социализация детей дошкольного возраста; приобщение детей к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социокультурным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нормам, традициям семьи, общества и государства; формирование основ безопасности.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социально-коммуникативного развития по ФГОС ДО: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Усвоение норм и ценностей, принятых в обществе, включая моральные и нравственные ценности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общения и взаимодействия ребёнка со взрослыми и сверстниками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самостоятельности, целенаправленности и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позитивных установок к различным видам труда и творчества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безопасного поведения в быту, в социуме, природе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социально-коммуникативному развитию детей в дошкольном учреждении: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Социализация, развитие общения, нравственное воспитание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в семье и сообществе, патриотическое воспитание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Самообслуживание, самостоятельность, трудовое воспитание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безопасности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108266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«СОЦИАЛЬНО-КОММУНИКАТИВНОЕ РАЗВИТИЕ»: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C:\Documents and Settings\Администратор\Рабочий стол\материалы из интернета\разное\анимашки\t851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5143512"/>
            <a:ext cx="2065572" cy="13144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115328" cy="518809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речевого развития по ФГОС ДО: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речью как средством общения и культуры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активного словаря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связной, грамматически правильной диалогической и монологической речи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творчества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звуковой и интонационной культуры речи, фонематического слуха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звуковой аналитико-синтетической активности как предпосылки обучения грамоте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развитию речи детей в дошкольном учреждении: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словаря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звуковой культуры речи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(развитие восприятия звуков родной речи и произношения)</a:t>
            </a: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интереса и любви к чтению, развитие литературной речи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 речи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(диалогическая (разговорная) речь, монологическая речь (рассказывание))</a:t>
            </a: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овладение воспитанниками нормами речи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(способствование развитию речи как средства общения)</a:t>
            </a: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грамматического строя речи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(морфология (изменение слов по родам, числам, </a:t>
            </a:r>
          </a:p>
          <a:p>
            <a:pPr algn="just">
              <a:buNone/>
            </a:pP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падежам), синтаксис (освоение различных типов словосочетаний и предложений), словообразование)</a:t>
            </a: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68412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«РЕЧЕВОЕ РАЗВИТИЕ»: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Documents and Settings\Администратор\Рабочий стол\материалы из интернета\разное\анимашки\574a61436c4d46c39fe790e12904224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285728"/>
            <a:ext cx="1285876" cy="8786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043890" cy="4973778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познавательного развития по ФГОС ДО: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интересов детей, любознательности и познавательной мотивации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познавательных действий, становление сознания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воображения и творческой активности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 себе, других людях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 малой Родине и Отечестве, представлений о </a:t>
            </a:r>
            <a:r>
              <a:rPr lang="ru-RU" sz="1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социокультурных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первичных представлений об особенностях природы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познавательному развитию детей в дошкольном учреждении: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познавательно-исследовательской деятельности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</a:t>
            </a:r>
            <a:r>
              <a:rPr lang="ru-RU" sz="1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социокультурным</a:t>
            </a:r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ценностям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математических представлений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миром природы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ОБЛАСТЬ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Documents and Settings\Администратор\Рабочий стол\материалы из интернета\разное\анимашки\0a70a813e6efd7a4ff1cccca73be74c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6296" y="4941168"/>
            <a:ext cx="1285878" cy="12858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115328" cy="4873752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художественно-эстетического развития по ФГОС ДО: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предпосылок ценностно-смыслового восприятия и понимания произведений искусства, мира природы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Восприятие музыки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Восприятие художественной литературы, фольклора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 algn="just"/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самостоятельной творческой деятельности (изобразительной, конструктивно-модельной, музыкальной и др.)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по художественно-эстетическому развитию 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дошкольном учреждении: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к искусству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Конструктивно-модельная  деятельность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Музыкальная  деятельность</a:t>
            </a:r>
            <a:endParaRPr lang="ru-RU" sz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29718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ОБРАЗОВАТЕЛЬНАЯ ОБЛАСТЬ 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«ХУДОЖЕСТВЕННО-ЭСТЕТИЧЕСКОЕ РАЗВИТИЕ»: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099" name="Picture 3" descr="C:\Documents and Settings\Администратор\Рабочий стол\материалы из интернета\разное\анимашки\b361b7018a1d01b9f42104e7c99c4a9b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00" y="4581128"/>
            <a:ext cx="1557386" cy="180993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3168352" cy="40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7904" y="571480"/>
            <a:ext cx="5007500" cy="6025872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название: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дошкольной образовательной организации: МБДОУ «Детский сад №155»</a:t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Сокращённое название: 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ДОО </a:t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реализации: </a:t>
            </a:r>
            <a:b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2020-2023гг.</a:t>
            </a:r>
            <a:b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Ориентирована на детей в возрасте от 2 до 7 лет.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образовательная программа разработана в соответствии с Федеральным государственным образовательным стандартом дошкольного образования (Приказ Министерства образования и науки РФ от 17 октября 2013 г. №1155) на основе Примерной основной образовательной программы дошкольного образования (Одобренной решением федерального учебно-методического объединения по общему образованию протокол от 20</a:t>
            </a:r>
            <a:r>
              <a:rPr lang="tt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 2015 г № 2/15) и доработана с учетом майских указов Президента (Указ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07.05.2018г. №204 «О национальных целях и стратегических задачах развития РФ на период до 2024 года»).</a:t>
            </a:r>
            <a:r>
              <a:rPr lang="tt-RU" sz="1400" dirty="0">
                <a:solidFill>
                  <a:schemeClr val="tx1"/>
                </a:solidFill>
              </a:rPr>
              <a:t/>
            </a:r>
            <a:br>
              <a:rPr lang="tt-RU" sz="1400" dirty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взаимодействия с семьями воспитанников:</a:t>
            </a:r>
            <a:endParaRPr lang="en-US" alt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700251" y="1507848"/>
            <a:ext cx="657763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535753" y="2285992"/>
            <a:ext cx="7929618" cy="1571636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714348" y="2285992"/>
            <a:ext cx="7572428" cy="1338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ВЗАИМОПОЗНАНИЕ И ВЗАИМОИНФОРМИРОВАНИЕ </a:t>
            </a:r>
          </a:p>
          <a:p>
            <a:pPr algn="ctr"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беседы, консультации, буклеты, памятки, папки-передвижки, анкетирование, посещение семей на дому, сбор сведений о семье, проведение Дней открытых дверей, информирование через сайт ДОУ)</a:t>
            </a:r>
            <a:endParaRPr lang="en-US" alt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434747" y="1446850"/>
            <a:ext cx="636883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428596" y="3857628"/>
            <a:ext cx="7929618" cy="135732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428596" y="5373216"/>
            <a:ext cx="7929618" cy="1341932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214414" y="3929066"/>
            <a:ext cx="6634339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НЕПРЕРЫВНОЕ ОБРАЗОВАНИЕ ВОСПИТЫВАЮЩИХ ВЗРОСЛЫХ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(родительские собрания, семинары-практикумы, тренинги, 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мастер-классы, круглые столы)</a:t>
            </a:r>
            <a:endParaRPr lang="en-US" alt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000100" y="5451036"/>
            <a:ext cx="7143800" cy="1144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ДЕЯТЕЛЬНОСТЬ </a:t>
            </a:r>
          </a:p>
          <a:p>
            <a:pPr algn="ctr"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ПЕДАГОГОВ, РОДИТЕЛЕЙ, ДЕТЕЙ</a:t>
            </a:r>
          </a:p>
          <a:p>
            <a:pPr algn="ctr">
              <a:lnSpc>
                <a:spcPct val="9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(участие в проектной деятельности, праздники, фестивали, совместные походы и экскурсии, выставки, совместное участие в конкурсах)</a:t>
            </a:r>
            <a:endParaRPr lang="en-US" alt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вариативной части программы:</a:t>
            </a:r>
            <a:endParaRPr lang="ru-RU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14348" y="1500174"/>
            <a:ext cx="400052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1. РЕГИОНАЛЬНЫЙ </a:t>
            </a:r>
          </a:p>
          <a:p>
            <a:pPr algn="ctr"/>
            <a:r>
              <a:rPr lang="ru-RU" sz="2400" b="1" dirty="0" smtClean="0"/>
              <a:t>КОМПОНЕНТ</a:t>
            </a:r>
            <a:endParaRPr lang="ru-RU" sz="2400" b="1" dirty="0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4929190" y="2428868"/>
            <a:ext cx="3571900" cy="207170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/>
              <a:t> </a:t>
            </a:r>
            <a:r>
              <a:rPr lang="ru-RU" sz="2400" b="1" dirty="0" smtClean="0"/>
              <a:t>2. ОСВОЕНИЕ НОВЫХ </a:t>
            </a:r>
          </a:p>
          <a:p>
            <a:pPr algn="ctr"/>
            <a:r>
              <a:rPr lang="ru-RU" sz="2400" b="1" dirty="0" smtClean="0"/>
              <a:t>ОБРАЗОВАТЕЛЬНЫХ </a:t>
            </a:r>
          </a:p>
          <a:p>
            <a:pPr algn="ctr"/>
            <a:r>
              <a:rPr lang="ru-RU" sz="2400" b="1" dirty="0" smtClean="0"/>
              <a:t>ТЕХНОЛОГИЙ</a:t>
            </a:r>
            <a:endParaRPr lang="ru-RU" sz="2400" b="1" dirty="0"/>
          </a:p>
        </p:txBody>
      </p:sp>
      <p:sp>
        <p:nvSpPr>
          <p:cNvPr id="24587" name="Rectangle 11"/>
          <p:cNvSpPr>
            <a:spLocks noChangeArrowheads="1"/>
          </p:cNvSpPr>
          <p:nvPr/>
        </p:nvSpPr>
        <p:spPr bwMode="auto">
          <a:xfrm>
            <a:off x="285720" y="4000504"/>
            <a:ext cx="4357718" cy="171451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 dirty="0" smtClean="0"/>
              <a:t>3. ДОПОЛНИТЕЛЬНОЕ </a:t>
            </a:r>
          </a:p>
          <a:p>
            <a:pPr algn="ctr"/>
            <a:r>
              <a:rPr lang="ru-RU" sz="2400" b="1" dirty="0" smtClean="0"/>
              <a:t>ОБРАЗОВАНИЕ В КРУЖКАХ, </a:t>
            </a:r>
          </a:p>
          <a:p>
            <a:pPr algn="ctr"/>
            <a:r>
              <a:rPr lang="ru-RU" sz="2400" b="1" dirty="0" smtClean="0"/>
              <a:t>СЕКЦИЯХ </a:t>
            </a:r>
            <a:endParaRPr lang="ru-RU" sz="2400" b="1" dirty="0"/>
          </a:p>
        </p:txBody>
      </p:sp>
      <p:pic>
        <p:nvPicPr>
          <p:cNvPr id="27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857760"/>
            <a:ext cx="2000264" cy="15001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раздел включает в себя: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обеспечение;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обеспеченность методическими материалами и средствами обучения и воспитания;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режима пребывания детей в ДОО;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традиционных событий, праздников, мероприятий;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план и комплексно-тематическое планирование образовательной деятельности;</a:t>
            </a:r>
          </a:p>
          <a:p>
            <a:pPr algn="just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развивающей предметно-пространственной среды.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организационного раздела: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4422"/>
            <a:ext cx="8229600" cy="3857652"/>
          </a:xfrm>
        </p:spPr>
        <p:txBody>
          <a:bodyPr/>
          <a:lstStyle/>
          <a:p>
            <a:pPr algn="ctr"/>
            <a:r>
              <a:rPr lang="ru-RU" sz="4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  <a:t/>
            </a:r>
            <a:br>
              <a:rPr lang="ru-RU" sz="48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4800" b="1" dirty="0" smtClean="0">
                <a:solidFill>
                  <a:schemeClr val="tx2"/>
                </a:solidFill>
              </a:rPr>
              <a:t/>
            </a:r>
            <a:br>
              <a:rPr lang="ru-RU" sz="4800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/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424" y="2630488"/>
            <a:ext cx="2120751" cy="238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187624" y="928670"/>
            <a:ext cx="6336704" cy="3724466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ts val="1380"/>
              </a:lnSpc>
              <a:spcAft>
                <a:spcPts val="0"/>
              </a:spcAft>
              <a:buNone/>
            </a:pP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Программа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обеспечивает развитие личности детей дошкольного возраста в различных видах общения и деятельности с учётом их возрастных, индивидуальных и психологических и физиологических особенностей и направлена на решение задач ФГОС ДО.</a:t>
            </a:r>
            <a:endParaRPr lang="tt-RU" sz="20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	Программа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спроектирована с учетом ФГОС дошкольного образования, особенностей образовательного учреждения, региона и муниципалитета, образовательных потребностей и </a:t>
            </a: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запросов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воспитанников. </a:t>
            </a:r>
            <a:endParaRPr lang="ru-RU" sz="1800" dirty="0" smtClean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	Программа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включает обязательную часть и часть, формируемую участниками образовательных отношений.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</a:t>
            </a:r>
            <a:endParaRPr lang="tt-RU" sz="1800" dirty="0">
              <a:solidFill>
                <a:schemeClr val="tx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500726" cy="6715148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37112"/>
            <a:ext cx="20669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43866" cy="12335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соответствии с требованиями ФГОС ДО программа состоит из двух частей: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14488"/>
            <a:ext cx="7643866" cy="15001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Обязательная часть ( объем не менее 60% от её общего объёма)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14612" y="3714752"/>
            <a:ext cx="4014790" cy="27717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Вариативная часть (часть, формируемая участниками образовательных отношений) – не более 40%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572000" y="1447800"/>
            <a:ext cx="3048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048000" y="3276600"/>
            <a:ext cx="381000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2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460100"/>
            <a:ext cx="1928826" cy="1928826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образовательной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  <a:ea typeface="Bodoni MT"/>
              </a:rPr>
              <a:t> программы:</a:t>
            </a:r>
            <a:endParaRPr lang="ru-RU" sz="32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16386" name="Picture 2" descr="H:\Дет.сад\Картинки, рисунки\Дети и взрослые\дети рисую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3041914" cy="228143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995936" y="1643949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воспитание гармонично развитой и социально ответственной личности на основе духовно-нравственных ценностей народов Российской Федерации, исторических и национально-культурных традиций </a:t>
            </a:r>
            <a:endParaRPr lang="tt-RU" sz="24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214422"/>
            <a:ext cx="6955136" cy="3654738"/>
          </a:xfrm>
        </p:spPr>
        <p:txBody>
          <a:bodyPr>
            <a:noAutofit/>
          </a:bodyPr>
          <a:lstStyle/>
          <a:p>
            <a:pPr marL="0" lvl="0" indent="0" algn="just">
              <a:lnSpc>
                <a:spcPts val="1390"/>
              </a:lnSpc>
              <a:spcAft>
                <a:spcPts val="0"/>
              </a:spcAft>
              <a:buNone/>
              <a:tabLst>
                <a:tab pos="2254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-охрана </a:t>
            </a: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 укрепление физического и психического здоровья детей, в том числе их эмоционального благополучия;</a:t>
            </a:r>
            <a:endParaRPr lang="tt-RU" sz="14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pPr marL="0" lvl="0" indent="0" algn="just">
              <a:lnSpc>
                <a:spcPts val="1390"/>
              </a:lnSpc>
              <a:spcAft>
                <a:spcPts val="0"/>
              </a:spcAft>
              <a:buNone/>
              <a:tabLst>
                <a:tab pos="2254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-обеспечение </a:t>
            </a: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  <a:endParaRPr lang="tt-RU" sz="14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pPr marL="0" lvl="0" indent="0" algn="just">
              <a:lnSpc>
                <a:spcPts val="1390"/>
              </a:lnSpc>
              <a:spcAft>
                <a:spcPts val="0"/>
              </a:spcAft>
              <a:buNone/>
              <a:tabLst>
                <a:tab pos="2254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-обеспечение </a:t>
            </a: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преемственности основных образовательных программ дошкольного и начального общего образования;</a:t>
            </a:r>
            <a:endParaRPr lang="tt-RU" sz="14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pPr marL="0" lvl="0" indent="0" algn="just">
              <a:lnSpc>
                <a:spcPts val="1390"/>
              </a:lnSpc>
              <a:spcBef>
                <a:spcPts val="265"/>
              </a:spcBef>
              <a:spcAft>
                <a:spcPts val="0"/>
              </a:spcAft>
              <a:buNone/>
              <a:tabLst>
                <a:tab pos="2254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-создание </a:t>
            </a: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благоприятных условий развития детей в соответствии с его возрастными и индивидуальными особенностями и склонностями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endParaRPr lang="tt-RU" sz="14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  <a:p>
            <a:pPr marL="0" lvl="0" indent="0" algn="just">
              <a:lnSpc>
                <a:spcPts val="1390"/>
              </a:lnSpc>
              <a:spcAft>
                <a:spcPts val="0"/>
              </a:spcAft>
              <a:buNone/>
              <a:tabLst>
                <a:tab pos="2254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-объединение </a:t>
            </a:r>
            <a:r>
              <a:rPr lang="ru-RU" sz="14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</a:t>
            </a:r>
            <a:r>
              <a:rPr lang="ru-RU" sz="14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;</a:t>
            </a:r>
            <a:endParaRPr lang="tt-RU" sz="1400" dirty="0">
              <a:solidFill>
                <a:schemeClr val="tx1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Задачи программы: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692696"/>
            <a:ext cx="7704856" cy="4360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1390"/>
              </a:lnSpc>
              <a:spcBef>
                <a:spcPts val="600"/>
              </a:spcBef>
              <a:buClr>
                <a:srgbClr val="FE8637"/>
              </a:buClr>
              <a:buSzPct val="70000"/>
              <a:tabLst>
                <a:tab pos="225425" algn="l"/>
              </a:tabLst>
            </a:pP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-формирование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общей культуры личности детей,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  <a:endParaRPr lang="tt-RU" sz="14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ts val="1390"/>
              </a:lnSpc>
              <a:spcBef>
                <a:spcPts val="600"/>
              </a:spcBef>
              <a:buClr>
                <a:srgbClr val="FE8637"/>
              </a:buClr>
              <a:buSzPct val="70000"/>
              <a:tabLst>
                <a:tab pos="225425" algn="l"/>
              </a:tabLst>
            </a:pP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обеспечение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различной направленности с учётом образовательных потребностей и способностей детей;</a:t>
            </a:r>
            <a:endParaRPr lang="tt-RU" sz="14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ts val="1390"/>
              </a:lnSpc>
              <a:spcBef>
                <a:spcPts val="600"/>
              </a:spcBef>
              <a:buClr>
                <a:srgbClr val="FE8637"/>
              </a:buClr>
              <a:buSzPct val="70000"/>
              <a:tabLst>
                <a:tab pos="225425" algn="l"/>
              </a:tabLst>
            </a:pP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-формирование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социокультурной среды, соответствующей возрастным, индивидуальным, психологическим и физиологическим особенностям детей;</a:t>
            </a:r>
            <a:endParaRPr lang="tt-RU" sz="14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ts val="1390"/>
              </a:lnSpc>
              <a:spcBef>
                <a:spcPts val="600"/>
              </a:spcBef>
              <a:buClr>
                <a:srgbClr val="FE8637"/>
              </a:buClr>
              <a:buSzPct val="70000"/>
              <a:tabLst>
                <a:tab pos="225425" algn="l"/>
              </a:tabLst>
            </a:pP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-обеспечение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tt-RU" sz="14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274320" lvl="0" indent="-274320">
              <a:spcBef>
                <a:spcPts val="600"/>
              </a:spcBef>
              <a:buClr>
                <a:srgbClr val="FE8637"/>
              </a:buClr>
              <a:buSzPct val="70000"/>
              <a:buFont typeface="Wingdings"/>
              <a:buChar char=""/>
            </a:pPr>
            <a:r>
              <a:rPr lang="ru-RU" sz="1400" i="1" u="sng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Вариативная часть:</a:t>
            </a:r>
            <a:endParaRPr lang="tt-RU" sz="14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ts val="1390"/>
              </a:lnSpc>
              <a:spcBef>
                <a:spcPts val="25"/>
              </a:spcBef>
              <a:buClr>
                <a:srgbClr val="FE8637"/>
              </a:buClr>
              <a:buSzPct val="70000"/>
              <a:tabLst>
                <a:tab pos="225425" algn="l"/>
              </a:tabLst>
            </a:pP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-создание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национального культурного пространства для всестороннего развития и обогащения посредством приобщения детей к истокам национальной культуры народов, населяющих Республику Татарстан.</a:t>
            </a:r>
            <a:endParaRPr lang="tt-RU" sz="14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ts val="1390"/>
              </a:lnSpc>
              <a:spcBef>
                <a:spcPts val="600"/>
              </a:spcBef>
              <a:buClr>
                <a:srgbClr val="FE8637"/>
              </a:buClr>
              <a:buSzPct val="70000"/>
              <a:tabLst>
                <a:tab pos="225425" algn="l"/>
              </a:tabLst>
            </a:pP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-создание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языковой среды, обеспечивающей формирование у детей интереса к изучению двух государственных языков Республики Татарстан, развитие первоначальных умений и навыков практического владения татарским и русским языком в устной форме.</a:t>
            </a:r>
            <a:endParaRPr lang="tt-RU" sz="14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ts val="1390"/>
              </a:lnSpc>
              <a:spcBef>
                <a:spcPts val="600"/>
              </a:spcBef>
              <a:buClr>
                <a:srgbClr val="FE8637"/>
              </a:buClr>
              <a:buSzPct val="70000"/>
              <a:tabLst>
                <a:tab pos="225425" algn="l"/>
              </a:tabLst>
            </a:pP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-создание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условий для формирования правильного звукопроизношения и закрепление его на словесном материале исходя из индивидуальных нарушений звуков детей. Развитие</a:t>
            </a:r>
            <a:endParaRPr lang="ru-RU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655025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428604"/>
            <a:ext cx="7139014" cy="1143008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b="1" dirty="0" smtClean="0">
                <a:solidFill>
                  <a:srgbClr val="002060"/>
                </a:solidFill>
              </a:rPr>
              <a:t>Образовательная программа ДОО </a:t>
            </a:r>
            <a:br>
              <a:rPr lang="ru-RU" altLang="ru-RU" sz="2800" b="1" dirty="0" smtClean="0">
                <a:solidFill>
                  <a:srgbClr val="002060"/>
                </a:solidFill>
              </a:rPr>
            </a:br>
            <a:r>
              <a:rPr lang="ru-RU" altLang="ru-RU" sz="2800" b="1" dirty="0" smtClean="0">
                <a:solidFill>
                  <a:srgbClr val="002060"/>
                </a:solidFill>
              </a:rPr>
              <a:t>включает три основных раздела:</a:t>
            </a:r>
            <a:endParaRPr lang="en-US" altLang="ru-RU" sz="2800" dirty="0">
              <a:solidFill>
                <a:srgbClr val="002060"/>
              </a:solidFill>
            </a:endParaRPr>
          </a:p>
        </p:txBody>
      </p:sp>
      <p:sp>
        <p:nvSpPr>
          <p:cNvPr id="8208" name="AutoShape 16"/>
          <p:cNvSpPr>
            <a:spLocks noChangeArrowheads="1"/>
          </p:cNvSpPr>
          <p:nvPr/>
        </p:nvSpPr>
        <p:spPr bwMode="blackGray">
          <a:xfrm rot="16200000" flipH="1" flipV="1">
            <a:off x="3539630" y="1668469"/>
            <a:ext cx="979006" cy="755650"/>
          </a:xfrm>
          <a:prstGeom prst="rightArrow">
            <a:avLst>
              <a:gd name="adj1" fmla="val 46509"/>
              <a:gd name="adj2" fmla="val 42052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51723" y="5745463"/>
            <a:ext cx="168275" cy="168275"/>
            <a:chOff x="2928" y="2208"/>
            <a:chExt cx="262" cy="262"/>
          </a:xfrm>
        </p:grpSpPr>
        <p:sp>
          <p:nvSpPr>
            <p:cNvPr id="821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220" name="AutoShape 28"/>
          <p:cNvSpPr>
            <a:spLocks noChangeArrowheads="1"/>
          </p:cNvSpPr>
          <p:nvPr/>
        </p:nvSpPr>
        <p:spPr bwMode="gray">
          <a:xfrm>
            <a:off x="857224" y="250030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Rectangle 31"/>
          <p:cNvSpPr>
            <a:spLocks noChangeArrowheads="1"/>
          </p:cNvSpPr>
          <p:nvPr/>
        </p:nvSpPr>
        <p:spPr bwMode="gray">
          <a:xfrm>
            <a:off x="1500166" y="2708920"/>
            <a:ext cx="6384202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ЦЕЛЕВОЙ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8226" name="AutoShape 34"/>
          <p:cNvSpPr>
            <a:spLocks noChangeArrowheads="1"/>
          </p:cNvSpPr>
          <p:nvPr/>
        </p:nvSpPr>
        <p:spPr bwMode="blackGray">
          <a:xfrm rot="16200000" flipV="1">
            <a:off x="4213129" y="1668468"/>
            <a:ext cx="1080120" cy="755650"/>
          </a:xfrm>
          <a:prstGeom prst="rightArrow">
            <a:avLst>
              <a:gd name="adj1" fmla="val 46509"/>
              <a:gd name="adj2" fmla="val 42098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28"/>
          <p:cNvSpPr>
            <a:spLocks noChangeArrowheads="1"/>
          </p:cNvSpPr>
          <p:nvPr/>
        </p:nvSpPr>
        <p:spPr bwMode="gray">
          <a:xfrm>
            <a:off x="785786" y="3929066"/>
            <a:ext cx="7272808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" name="AutoShape 28"/>
          <p:cNvSpPr>
            <a:spLocks noChangeArrowheads="1"/>
          </p:cNvSpPr>
          <p:nvPr/>
        </p:nvSpPr>
        <p:spPr bwMode="gray">
          <a:xfrm>
            <a:off x="810597" y="5373216"/>
            <a:ext cx="7337675" cy="912771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7150" algn="ctr">
                <a:solidFill>
                  <a:srgbClr val="C68AD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gray">
          <a:xfrm>
            <a:off x="1575673" y="4159150"/>
            <a:ext cx="62730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СОДЕРЖАТЕЛЬНЫЙ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43" name="Rectangle 31"/>
          <p:cNvSpPr>
            <a:spLocks noChangeArrowheads="1"/>
          </p:cNvSpPr>
          <p:nvPr/>
        </p:nvSpPr>
        <p:spPr bwMode="gray">
          <a:xfrm>
            <a:off x="1651873" y="5451036"/>
            <a:ext cx="6120680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600" b="1" dirty="0" smtClean="0">
                <a:solidFill>
                  <a:srgbClr val="002060"/>
                </a:solidFill>
                <a:cs typeface="Arial" charset="0"/>
              </a:rPr>
              <a:t>ОРГАНИЗАЦИОННЫЙ</a:t>
            </a:r>
            <a:endParaRPr lang="en-US" altLang="ru-RU" sz="3600" b="1" dirty="0">
              <a:solidFill>
                <a:srgbClr val="002060"/>
              </a:solidFill>
              <a:cs typeface="Arial" charset="0"/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56989" y="4389227"/>
            <a:ext cx="168275" cy="168275"/>
            <a:chOff x="2928" y="2208"/>
            <a:chExt cx="262" cy="262"/>
          </a:xfrm>
        </p:grpSpPr>
        <p:sp>
          <p:nvSpPr>
            <p:cNvPr id="45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6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187624" y="2827281"/>
            <a:ext cx="168275" cy="168275"/>
            <a:chOff x="2928" y="2208"/>
            <a:chExt cx="262" cy="262"/>
          </a:xfrm>
        </p:grpSpPr>
        <p:sp>
          <p:nvSpPr>
            <p:cNvPr id="48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9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tint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357298"/>
            <a:ext cx="7500990" cy="5214974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 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в себя: пояснительную записку, цели и задачи программы, принципы и подходы к её формированию, характеристики особенностей развития детей, а также планируемые результаты освоения программы. Результаты освоения образовательной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ребёнка на этапе завершения уровня дошкольного образования.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B84AB-6190-4DA5-96C5-22410CB6E1C6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Содержание целевого раздела: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649</TotalTime>
  <Words>2482</Words>
  <Application>Microsoft Office PowerPoint</Application>
  <PresentationFormat>Экран (4:3)</PresentationFormat>
  <Paragraphs>226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Волна</vt:lpstr>
      <vt:lpstr>   Краткая презентация основной образовательной программы дошкольного образования (ООП ДОУ)  г.Казань 2021 </vt:lpstr>
      <vt:lpstr>Полное название: Основная образовательная программа дошкольной образовательной организации: МБДОУ «Детский сад №155» Сокращённое название:  ООП ДОО  Срок реализации:  2020-2023гг. Ориентирована на детей в возрасте от 2 до 7 лет. Основная образовательная программа разработана в соответствии с Федеральным государственным образовательным стандартом дошкольного образования (Приказ Министерства образования и науки РФ от 17 октября 2013 г. №1155) на основе Примерной основной образовательной программы дошкольного образования (Одобренной решением федерального учебно-методического объединения по общему образованию протокол от 20 мая 2015 г № 2/15) и доработана с учетом майских указов Президента (Указ Президента Российской Федерации от 07.05.2018г. №204 «О национальных целях и стратегических задачах развития РФ на период до 2024 года»).  </vt:lpstr>
      <vt:lpstr> </vt:lpstr>
      <vt:lpstr>  </vt:lpstr>
      <vt:lpstr>Цель образовательной программы:</vt:lpstr>
      <vt:lpstr>Задачи программы:</vt:lpstr>
      <vt:lpstr>Презентация PowerPoint</vt:lpstr>
      <vt:lpstr>Образовательная программа ДОО  включает три основных раздела:</vt:lpstr>
      <vt:lpstr>Содержание целевого раздела:</vt:lpstr>
      <vt:lpstr>Целевые ориентиры образования в младенческом и раннем возрасте: </vt:lpstr>
      <vt:lpstr>Целевые ориентиры  на этапе завершения дошкольного образования: </vt:lpstr>
      <vt:lpstr>Презентация PowerPoint</vt:lpstr>
      <vt:lpstr>Содержательный раздел:</vt:lpstr>
      <vt:lpstr>Образовательные области, обеспечивающие разностороннее развитие детей по ФГОС ДО:</vt:lpstr>
      <vt:lpstr>ОБРАЗОВАТЕЛЬНАЯ ОБЛАСТЬ «ФИЗИЧЕСКОЕ РАЗВИТИЕ»:  </vt:lpstr>
      <vt:lpstr>ОБРАЗОВАТЕЛЬНАЯ ОБЛАСТЬ  «СОЦИАЛЬНО-КОММУНИКАТИВНОЕ РАЗВИТИЕ»:</vt:lpstr>
      <vt:lpstr>ОБРАЗОВАТЕЛЬНАЯ ОБЛАСТЬ «РЕЧЕВОЕ РАЗВИТИЕ»: </vt:lpstr>
      <vt:lpstr>ОБРАЗОВАТЕЛЬНАЯ ОБЛАСТЬ  «ПОЗНАВАТЕЛЬНОЕ РАЗВИТИЕ:</vt:lpstr>
      <vt:lpstr>ОБРАЗОВАТЕЛЬНАЯ ОБЛАСТЬ  «ХУДОЖЕСТВЕННО-ЭСТЕТИЧЕСКОЕ РАЗВИТИЕ»:</vt:lpstr>
      <vt:lpstr>Направления взаимодействия с семьями воспитанников:</vt:lpstr>
      <vt:lpstr>Направления вариативной части программы:</vt:lpstr>
      <vt:lpstr>Содержание  организационного раздела:</vt:lpstr>
      <vt:lpstr>Спасибо за внимание!     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МАЛЫШОК ООП ДОО</dc:title>
  <dc:creator>Оксана Миляхова</dc:creator>
  <cp:lastModifiedBy>МБДОУ №155 г.Казань</cp:lastModifiedBy>
  <cp:revision>129</cp:revision>
  <dcterms:created xsi:type="dcterms:W3CDTF">2013-12-24T12:41:12Z</dcterms:created>
  <dcterms:modified xsi:type="dcterms:W3CDTF">2022-05-23T11:41:30Z</dcterms:modified>
</cp:coreProperties>
</file>